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4F5"/>
    <a:srgbClr val="4B95D7"/>
    <a:srgbClr val="F2D9B6"/>
    <a:srgbClr val="F18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bg>
      <p:bgPr>
        <a:solidFill>
          <a:schemeClr val="bg1"/>
        </a:solidFill>
        <a:effectLst/>
      </p:bgPr>
    </p:bg>
    <p:spTree>
      <p:nvGrpSpPr>
        <p:cNvPr id="1" name=""/>
        <p:cNvGrpSpPr/>
        <p:nvPr/>
      </p:nvGrpSpPr>
      <p:grpSpPr>
        <a:xfrm>
          <a:off x="0" y="0"/>
          <a:ext cx="0" cy="0"/>
          <a:chOff x="0" y="0"/>
          <a:chExt cx="0" cy="0"/>
        </a:xfrm>
      </p:grpSpPr>
      <p:pic>
        <p:nvPicPr>
          <p:cNvPr id="9233" name="Picture 17" descr="Iselinge dia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12088" y="5516563"/>
            <a:ext cx="903287" cy="890587"/>
          </a:xfrm>
          <a:prstGeom prst="rect">
            <a:avLst/>
          </a:prstGeom>
          <a:noFill/>
          <a:extLst>
            <a:ext uri="{909E8E84-426E-40dd-AFC4-6F175D3DCCD1}">
              <a14:hiddenFill xmlns="" xmlns:a14="http://schemas.microsoft.com/office/drawing/2010/main">
                <a:solidFill>
                  <a:srgbClr val="FFFFFF"/>
                </a:solidFill>
              </a14:hiddenFill>
            </a:ext>
          </a:extLst>
        </p:spPr>
      </p:pic>
      <p:pic>
        <p:nvPicPr>
          <p:cNvPr id="3" name="Afbeelding 2" descr="voorblad.pd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3"/>
          <p:cNvSpPr>
            <a:spLocks noGrp="1" noChangeArrowheads="1"/>
          </p:cNvSpPr>
          <p:nvPr>
            <p:ph type="ctrTitle"/>
          </p:nvPr>
        </p:nvSpPr>
        <p:spPr>
          <a:xfrm>
            <a:off x="1052091" y="1772816"/>
            <a:ext cx="6472237" cy="407987"/>
          </a:xfrm>
        </p:spPr>
        <p:txBody>
          <a:bodyPr/>
          <a:lstStyle>
            <a:lvl1pPr>
              <a:defRPr sz="4800">
                <a:solidFill>
                  <a:schemeClr val="tx1"/>
                </a:solidFill>
              </a:defRPr>
            </a:lvl1pPr>
          </a:lstStyle>
          <a:p>
            <a:pPr lvl="0"/>
            <a:r>
              <a:rPr lang="nl-NL" altLang="nl-NL" noProof="0" smtClean="0"/>
              <a:t>Klik om de stijl te bewerken</a:t>
            </a:r>
            <a:endParaRPr lang="nl-NL" altLang="nl-NL" noProof="0" dirty="0" smtClean="0"/>
          </a:p>
        </p:txBody>
      </p:sp>
      <p:sp>
        <p:nvSpPr>
          <p:cNvPr id="12" name="Rectangle 14"/>
          <p:cNvSpPr>
            <a:spLocks noGrp="1" noChangeArrowheads="1"/>
          </p:cNvSpPr>
          <p:nvPr>
            <p:ph type="subTitle" idx="1"/>
          </p:nvPr>
        </p:nvSpPr>
        <p:spPr>
          <a:xfrm>
            <a:off x="1052091" y="2534816"/>
            <a:ext cx="6472237" cy="1752600"/>
          </a:xfrm>
        </p:spPr>
        <p:txBody>
          <a:bodyPr/>
          <a:lstStyle>
            <a:lvl1pPr marL="0" indent="0">
              <a:buFontTx/>
              <a:buNone/>
              <a:defRPr sz="3800">
                <a:solidFill>
                  <a:schemeClr val="bg1"/>
                </a:solidFill>
              </a:defRPr>
            </a:lvl1pPr>
          </a:lstStyle>
          <a:p>
            <a:pPr lvl="0"/>
            <a:r>
              <a:rPr lang="nl-NL" altLang="nl-NL" noProof="0" smtClean="0"/>
              <a:t>Klik om de ondertitelstijl van het model te bewerken</a:t>
            </a:r>
            <a:endParaRPr lang="nl-NL" altLang="nl-NL" noProof="0" smtClean="0"/>
          </a:p>
        </p:txBody>
      </p:sp>
      <p:sp>
        <p:nvSpPr>
          <p:cNvPr id="13" name="Rectangle 15"/>
          <p:cNvSpPr>
            <a:spLocks noGrp="1" noChangeArrowheads="1"/>
          </p:cNvSpPr>
          <p:nvPr>
            <p:ph type="ftr" sz="quarter" idx="3"/>
          </p:nvPr>
        </p:nvSpPr>
        <p:spPr bwMode="auto">
          <a:xfrm>
            <a:off x="1052091" y="5581228"/>
            <a:ext cx="6472237"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nl-NL" alt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40121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08763" y="950913"/>
            <a:ext cx="1779587" cy="5430837"/>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1268413" y="950913"/>
            <a:ext cx="5187950" cy="543083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414461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333598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smtClean="0"/>
              <a:t>Klik om de modelstijlen te bewerken</a:t>
            </a:r>
          </a:p>
        </p:txBody>
      </p:sp>
    </p:spTree>
    <p:extLst>
      <p:ext uri="{BB962C8B-B14F-4D97-AF65-F5344CB8AC3E}">
        <p14:creationId xmlns:p14="http://schemas.microsoft.com/office/powerpoint/2010/main" val="99480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1268413" y="1687513"/>
            <a:ext cx="3482975" cy="469423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903788" y="1687513"/>
            <a:ext cx="3484562" cy="4694237"/>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76037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30238" y="2505075"/>
            <a:ext cx="386873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29150" y="2505075"/>
            <a:ext cx="38877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31445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79783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9467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Tree>
    <p:extLst>
      <p:ext uri="{BB962C8B-B14F-4D97-AF65-F5344CB8AC3E}">
        <p14:creationId xmlns:p14="http://schemas.microsoft.com/office/powerpoint/2010/main" val="126806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Tree>
    <p:extLst>
      <p:ext uri="{BB962C8B-B14F-4D97-AF65-F5344CB8AC3E}">
        <p14:creationId xmlns:p14="http://schemas.microsoft.com/office/powerpoint/2010/main" val="281332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2E4F5"/>
        </a:solidFill>
        <a:effectLst/>
      </p:bgPr>
    </p:bg>
    <p:spTree>
      <p:nvGrpSpPr>
        <p:cNvPr id="1" name=""/>
        <p:cNvGrpSpPr/>
        <p:nvPr/>
      </p:nvGrpSpPr>
      <p:grpSpPr>
        <a:xfrm>
          <a:off x="0" y="0"/>
          <a:ext cx="0" cy="0"/>
          <a:chOff x="0" y="0"/>
          <a:chExt cx="0" cy="0"/>
        </a:xfrm>
      </p:grpSpPr>
      <p:sp>
        <p:nvSpPr>
          <p:cNvPr id="6156" name="Rectangle 12"/>
          <p:cNvSpPr>
            <a:spLocks noGrp="1" noChangeArrowheads="1"/>
          </p:cNvSpPr>
          <p:nvPr>
            <p:ph type="title"/>
          </p:nvPr>
        </p:nvSpPr>
        <p:spPr bwMode="auto">
          <a:xfrm>
            <a:off x="1268413" y="950913"/>
            <a:ext cx="7119937" cy="606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nl-NL" altLang="nl-NL" dirty="0" smtClean="0"/>
              <a:t>Klik om te bewerken</a:t>
            </a:r>
          </a:p>
        </p:txBody>
      </p:sp>
      <p:sp>
        <p:nvSpPr>
          <p:cNvPr id="6157" name="Rectangle 13"/>
          <p:cNvSpPr>
            <a:spLocks noGrp="1" noChangeArrowheads="1"/>
          </p:cNvSpPr>
          <p:nvPr>
            <p:ph type="body" idx="1"/>
          </p:nvPr>
        </p:nvSpPr>
        <p:spPr bwMode="auto">
          <a:xfrm>
            <a:off x="1268413" y="1687513"/>
            <a:ext cx="7119937" cy="46942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p>
        </p:txBody>
      </p:sp>
      <p:pic>
        <p:nvPicPr>
          <p:cNvPr id="3" name="Afbeelding 2" descr="volgblad.pdf"/>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rtl="0" eaLnBrk="1" fontAlgn="base" hangingPunct="1">
        <a:spcBef>
          <a:spcPct val="0"/>
        </a:spcBef>
        <a:spcAft>
          <a:spcPct val="0"/>
        </a:spcAft>
        <a:defRPr sz="3800" kern="1200">
          <a:solidFill>
            <a:srgbClr val="4B95D7"/>
          </a:solidFill>
          <a:latin typeface="+mj-lt"/>
          <a:ea typeface="+mj-ea"/>
          <a:cs typeface="+mj-cs"/>
        </a:defRPr>
      </a:lvl1pPr>
      <a:lvl2pPr algn="l" rtl="0" eaLnBrk="1" fontAlgn="base" hangingPunct="1">
        <a:spcBef>
          <a:spcPct val="0"/>
        </a:spcBef>
        <a:spcAft>
          <a:spcPct val="0"/>
        </a:spcAft>
        <a:defRPr sz="3800">
          <a:solidFill>
            <a:srgbClr val="4B95D7"/>
          </a:solidFill>
          <a:latin typeface="Trebuchet MS" panose="020B0603020202020204" pitchFamily="34" charset="0"/>
        </a:defRPr>
      </a:lvl2pPr>
      <a:lvl3pPr algn="l" rtl="0" eaLnBrk="1" fontAlgn="base" hangingPunct="1">
        <a:spcBef>
          <a:spcPct val="0"/>
        </a:spcBef>
        <a:spcAft>
          <a:spcPct val="0"/>
        </a:spcAft>
        <a:defRPr sz="3800">
          <a:solidFill>
            <a:srgbClr val="4B95D7"/>
          </a:solidFill>
          <a:latin typeface="Trebuchet MS" panose="020B0603020202020204" pitchFamily="34" charset="0"/>
        </a:defRPr>
      </a:lvl3pPr>
      <a:lvl4pPr algn="l" rtl="0" eaLnBrk="1" fontAlgn="base" hangingPunct="1">
        <a:spcBef>
          <a:spcPct val="0"/>
        </a:spcBef>
        <a:spcAft>
          <a:spcPct val="0"/>
        </a:spcAft>
        <a:defRPr sz="3800">
          <a:solidFill>
            <a:srgbClr val="4B95D7"/>
          </a:solidFill>
          <a:latin typeface="Trebuchet MS" panose="020B0603020202020204" pitchFamily="34" charset="0"/>
        </a:defRPr>
      </a:lvl4pPr>
      <a:lvl5pPr algn="l" rtl="0" eaLnBrk="1" fontAlgn="base" hangingPunct="1">
        <a:spcBef>
          <a:spcPct val="0"/>
        </a:spcBef>
        <a:spcAft>
          <a:spcPct val="0"/>
        </a:spcAft>
        <a:defRPr sz="3800">
          <a:solidFill>
            <a:srgbClr val="4B95D7"/>
          </a:solidFill>
          <a:latin typeface="Trebuchet MS" panose="020B0603020202020204" pitchFamily="34" charset="0"/>
        </a:defRPr>
      </a:lvl5pPr>
      <a:lvl6pPr marL="457200" algn="l" rtl="0" eaLnBrk="1" fontAlgn="base" hangingPunct="1">
        <a:spcBef>
          <a:spcPct val="0"/>
        </a:spcBef>
        <a:spcAft>
          <a:spcPct val="0"/>
        </a:spcAft>
        <a:defRPr sz="3800">
          <a:solidFill>
            <a:srgbClr val="4B95D7"/>
          </a:solidFill>
          <a:latin typeface="Trebuchet MS" panose="020B0603020202020204" pitchFamily="34" charset="0"/>
        </a:defRPr>
      </a:lvl6pPr>
      <a:lvl7pPr marL="914400" algn="l" rtl="0" eaLnBrk="1" fontAlgn="base" hangingPunct="1">
        <a:spcBef>
          <a:spcPct val="0"/>
        </a:spcBef>
        <a:spcAft>
          <a:spcPct val="0"/>
        </a:spcAft>
        <a:defRPr sz="3800">
          <a:solidFill>
            <a:srgbClr val="4B95D7"/>
          </a:solidFill>
          <a:latin typeface="Trebuchet MS" panose="020B0603020202020204" pitchFamily="34" charset="0"/>
        </a:defRPr>
      </a:lvl7pPr>
      <a:lvl8pPr marL="1371600" algn="l" rtl="0" eaLnBrk="1" fontAlgn="base" hangingPunct="1">
        <a:spcBef>
          <a:spcPct val="0"/>
        </a:spcBef>
        <a:spcAft>
          <a:spcPct val="0"/>
        </a:spcAft>
        <a:defRPr sz="3800">
          <a:solidFill>
            <a:srgbClr val="4B95D7"/>
          </a:solidFill>
          <a:latin typeface="Trebuchet MS" panose="020B0603020202020204" pitchFamily="34" charset="0"/>
        </a:defRPr>
      </a:lvl8pPr>
      <a:lvl9pPr marL="1828800" algn="l" rtl="0" eaLnBrk="1" fontAlgn="base" hangingPunct="1">
        <a:spcBef>
          <a:spcPct val="0"/>
        </a:spcBef>
        <a:spcAft>
          <a:spcPct val="0"/>
        </a:spcAft>
        <a:defRPr sz="3800">
          <a:solidFill>
            <a:srgbClr val="4B95D7"/>
          </a:solidFill>
          <a:latin typeface="Trebuchet MS" panose="020B0603020202020204" pitchFamily="34" charset="0"/>
        </a:defRPr>
      </a:lvl9pPr>
    </p:titleStyle>
    <p:bodyStyle>
      <a:lvl1pPr marL="342900" indent="-342900" algn="l" rtl="0" eaLnBrk="1" fontAlgn="base" hangingPunct="1">
        <a:spcBef>
          <a:spcPct val="20000"/>
        </a:spcBef>
        <a:spcAft>
          <a:spcPct val="0"/>
        </a:spcAft>
        <a:buClr>
          <a:srgbClr val="4B95D7"/>
        </a:buClr>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4B95D7"/>
        </a:buClr>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4B95D7"/>
        </a:buClr>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4B95D7"/>
        </a:buClr>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4B95D7"/>
        </a:buClr>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nl-NL" altLang="nl-NL" smtClean="0"/>
              <a:t>De sollicitatiebrief</a:t>
            </a:r>
          </a:p>
        </p:txBody>
      </p:sp>
      <p:sp>
        <p:nvSpPr>
          <p:cNvPr id="4099" name="Rectangle 3"/>
          <p:cNvSpPr>
            <a:spLocks noGrp="1" noChangeArrowheads="1"/>
          </p:cNvSpPr>
          <p:nvPr>
            <p:ph type="subTitle" idx="1"/>
          </p:nvPr>
        </p:nvSpPr>
        <p:spPr/>
        <p:txBody>
          <a:bodyPr/>
          <a:lstStyle/>
          <a:p>
            <a:pPr eaLnBrk="1" hangingPunct="1"/>
            <a:endParaRPr lang="nl-NL" altLang="nl-NL" smtClean="0"/>
          </a:p>
        </p:txBody>
      </p:sp>
    </p:spTree>
    <p:extLst>
      <p:ext uri="{BB962C8B-B14F-4D97-AF65-F5344CB8AC3E}">
        <p14:creationId xmlns:p14="http://schemas.microsoft.com/office/powerpoint/2010/main" val="3240263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nl-NL" altLang="nl-NL" smtClean="0"/>
              <a:t>Subtiel evenwicht</a:t>
            </a:r>
          </a:p>
        </p:txBody>
      </p:sp>
      <p:sp>
        <p:nvSpPr>
          <p:cNvPr id="13315" name="Rectangle 3"/>
          <p:cNvSpPr>
            <a:spLocks noGrp="1" noChangeArrowheads="1"/>
          </p:cNvSpPr>
          <p:nvPr>
            <p:ph type="body" idx="1"/>
          </p:nvPr>
        </p:nvSpPr>
        <p:spPr/>
        <p:txBody>
          <a:bodyPr/>
          <a:lstStyle/>
          <a:p>
            <a:pPr eaLnBrk="1" hangingPunct="1"/>
            <a:r>
              <a:rPr lang="nl-NL" altLang="nl-NL" smtClean="0"/>
              <a:t>Opvallen maar niet op de borstklopperij</a:t>
            </a:r>
          </a:p>
          <a:p>
            <a:pPr lvl="1" eaLnBrk="1" hangingPunct="1"/>
            <a:r>
              <a:rPr lang="nl-NL" altLang="nl-NL" smtClean="0"/>
              <a:t>Blijf subtiel</a:t>
            </a:r>
          </a:p>
          <a:p>
            <a:pPr lvl="1" eaLnBrk="1" hangingPunct="1"/>
            <a:r>
              <a:rPr lang="nl-NL" altLang="nl-NL" smtClean="0"/>
              <a:t>Laat merken dat je de baan graag wilt</a:t>
            </a:r>
          </a:p>
          <a:p>
            <a:pPr lvl="1" eaLnBrk="1" hangingPunct="1"/>
            <a:r>
              <a:rPr lang="nl-NL" altLang="nl-NL" smtClean="0"/>
              <a:t>Blijf beleefd en enthousiast: zorg dat je bekwaam overkomt</a:t>
            </a:r>
          </a:p>
          <a:p>
            <a:pPr lvl="1" eaLnBrk="1" hangingPunct="1"/>
            <a:r>
              <a:rPr lang="nl-NL" altLang="nl-NL" smtClean="0"/>
              <a:t>Gebruik gewone (schrijf) taal</a:t>
            </a:r>
          </a:p>
          <a:p>
            <a:pPr lvl="1" eaLnBrk="1" hangingPunct="1"/>
            <a:r>
              <a:rPr lang="nl-NL" altLang="nl-NL" smtClean="0"/>
              <a:t>Schrijf 1 á 1,5 A4tje en voeg een cv toe</a:t>
            </a:r>
          </a:p>
        </p:txBody>
      </p:sp>
    </p:spTree>
    <p:extLst>
      <p:ext uri="{BB962C8B-B14F-4D97-AF65-F5344CB8AC3E}">
        <p14:creationId xmlns:p14="http://schemas.microsoft.com/office/powerpoint/2010/main" val="170215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nl-NL" altLang="nl-NL" smtClean="0"/>
              <a:t>Inhoud van de brief</a:t>
            </a:r>
          </a:p>
        </p:txBody>
      </p:sp>
      <p:sp>
        <p:nvSpPr>
          <p:cNvPr id="5123" name="Rectangle 3"/>
          <p:cNvSpPr>
            <a:spLocks noGrp="1" noChangeArrowheads="1"/>
          </p:cNvSpPr>
          <p:nvPr>
            <p:ph type="body" idx="1"/>
          </p:nvPr>
        </p:nvSpPr>
        <p:spPr/>
        <p:txBody>
          <a:bodyPr/>
          <a:lstStyle/>
          <a:p>
            <a:pPr eaLnBrk="1" hangingPunct="1">
              <a:lnSpc>
                <a:spcPct val="90000"/>
              </a:lnSpc>
            </a:pPr>
            <a:r>
              <a:rPr lang="nl-NL" altLang="nl-NL" smtClean="0"/>
              <a:t>Wie ben je en welke relevante opleiding heb je gevolgd? (noteer alles na de basisschool wat relevant is)</a:t>
            </a:r>
          </a:p>
          <a:p>
            <a:pPr eaLnBrk="1" hangingPunct="1">
              <a:lnSpc>
                <a:spcPct val="90000"/>
              </a:lnSpc>
            </a:pPr>
            <a:r>
              <a:rPr lang="nl-NL" altLang="nl-NL" smtClean="0"/>
              <a:t>Welke onderdelen uit de opleiding sluiten direct aan bij de functie?</a:t>
            </a:r>
          </a:p>
          <a:p>
            <a:pPr lvl="1" eaLnBrk="1" hangingPunct="1">
              <a:lnSpc>
                <a:spcPct val="90000"/>
              </a:lnSpc>
            </a:pPr>
            <a:r>
              <a:rPr lang="nl-NL" altLang="nl-NL" smtClean="0"/>
              <a:t>Werkstukken</a:t>
            </a:r>
          </a:p>
          <a:p>
            <a:pPr lvl="1" eaLnBrk="1" hangingPunct="1">
              <a:lnSpc>
                <a:spcPct val="90000"/>
              </a:lnSpc>
            </a:pPr>
            <a:r>
              <a:rPr lang="nl-NL" altLang="nl-NL" smtClean="0"/>
              <a:t>Ervaring uit de stage</a:t>
            </a:r>
          </a:p>
          <a:p>
            <a:pPr lvl="1" eaLnBrk="1" hangingPunct="1">
              <a:lnSpc>
                <a:spcPct val="90000"/>
              </a:lnSpc>
            </a:pPr>
            <a:r>
              <a:rPr lang="nl-NL" altLang="nl-NL" smtClean="0"/>
              <a:t>Werkgroepen/modules</a:t>
            </a:r>
          </a:p>
        </p:txBody>
      </p:sp>
    </p:spTree>
    <p:extLst>
      <p:ext uri="{BB962C8B-B14F-4D97-AF65-F5344CB8AC3E}">
        <p14:creationId xmlns:p14="http://schemas.microsoft.com/office/powerpoint/2010/main" val="1806535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nl-NL" altLang="nl-NL" smtClean="0"/>
              <a:t>Inhoud van de brief –2-</a:t>
            </a:r>
          </a:p>
        </p:txBody>
      </p:sp>
      <p:sp>
        <p:nvSpPr>
          <p:cNvPr id="6147" name="Rectangle 3"/>
          <p:cNvSpPr>
            <a:spLocks noGrp="1" noChangeArrowheads="1"/>
          </p:cNvSpPr>
          <p:nvPr>
            <p:ph type="body" idx="1"/>
          </p:nvPr>
        </p:nvSpPr>
        <p:spPr/>
        <p:txBody>
          <a:bodyPr/>
          <a:lstStyle/>
          <a:p>
            <a:pPr eaLnBrk="1" hangingPunct="1">
              <a:lnSpc>
                <a:spcPct val="90000"/>
              </a:lnSpc>
            </a:pPr>
            <a:r>
              <a:rPr lang="nl-NL" altLang="nl-NL" smtClean="0"/>
              <a:t>Sluit aan bij de advertentietekst!</a:t>
            </a:r>
          </a:p>
          <a:p>
            <a:pPr eaLnBrk="1" hangingPunct="1">
              <a:lnSpc>
                <a:spcPct val="90000"/>
              </a:lnSpc>
            </a:pPr>
            <a:r>
              <a:rPr lang="nl-NL" altLang="nl-NL" smtClean="0"/>
              <a:t>Noem concreet je ict-vaardigheden</a:t>
            </a:r>
          </a:p>
          <a:p>
            <a:pPr eaLnBrk="1" hangingPunct="1">
              <a:lnSpc>
                <a:spcPct val="90000"/>
              </a:lnSpc>
            </a:pPr>
            <a:r>
              <a:rPr lang="nl-NL" altLang="nl-NL" smtClean="0"/>
              <a:t>Concretiseer de stage-ervaringen en leg een relatie met de advertentie</a:t>
            </a:r>
          </a:p>
          <a:p>
            <a:pPr eaLnBrk="1" hangingPunct="1">
              <a:lnSpc>
                <a:spcPct val="90000"/>
              </a:lnSpc>
            </a:pPr>
            <a:r>
              <a:rPr lang="nl-NL" altLang="nl-NL" smtClean="0"/>
              <a:t>Wees voorzichtig met het beschrijven van persoonskenmerken; karakteriseer niet, maar presenteer je liever door te vertellen wát je hebt gedaan</a:t>
            </a:r>
          </a:p>
        </p:txBody>
      </p:sp>
    </p:spTree>
    <p:extLst>
      <p:ext uri="{BB962C8B-B14F-4D97-AF65-F5344CB8AC3E}">
        <p14:creationId xmlns:p14="http://schemas.microsoft.com/office/powerpoint/2010/main" val="3802327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nl-NL" altLang="nl-NL" smtClean="0"/>
              <a:t>Clichés</a:t>
            </a:r>
          </a:p>
        </p:txBody>
      </p:sp>
      <p:sp>
        <p:nvSpPr>
          <p:cNvPr id="7171" name="Rectangle 3"/>
          <p:cNvSpPr>
            <a:spLocks noGrp="1" noChangeArrowheads="1"/>
          </p:cNvSpPr>
          <p:nvPr>
            <p:ph type="body" idx="1"/>
          </p:nvPr>
        </p:nvSpPr>
        <p:spPr/>
        <p:txBody>
          <a:bodyPr/>
          <a:lstStyle/>
          <a:p>
            <a:pPr eaLnBrk="1" hangingPunct="1">
              <a:lnSpc>
                <a:spcPct val="90000"/>
              </a:lnSpc>
            </a:pPr>
            <a:r>
              <a:rPr lang="nl-NL" altLang="nl-NL" smtClean="0"/>
              <a:t>Adaptief onderwijs</a:t>
            </a:r>
          </a:p>
          <a:p>
            <a:pPr eaLnBrk="1" hangingPunct="1">
              <a:lnSpc>
                <a:spcPct val="90000"/>
              </a:lnSpc>
            </a:pPr>
            <a:r>
              <a:rPr lang="nl-NL" altLang="nl-NL" smtClean="0"/>
              <a:t>Samenwerkend leren</a:t>
            </a:r>
          </a:p>
          <a:p>
            <a:pPr eaLnBrk="1" hangingPunct="1">
              <a:lnSpc>
                <a:spcPct val="90000"/>
              </a:lnSpc>
            </a:pPr>
            <a:r>
              <a:rPr lang="nl-NL" altLang="nl-NL" smtClean="0"/>
              <a:t>Basisontwikkeling</a:t>
            </a:r>
          </a:p>
          <a:p>
            <a:pPr eaLnBrk="1" hangingPunct="1">
              <a:lnSpc>
                <a:spcPct val="90000"/>
              </a:lnSpc>
            </a:pPr>
            <a:r>
              <a:rPr lang="nl-NL" altLang="nl-NL" smtClean="0"/>
              <a:t>Aansluiten bij de leefwereld van het kind</a:t>
            </a:r>
          </a:p>
          <a:p>
            <a:pPr lvl="1" eaLnBrk="1" hangingPunct="1">
              <a:lnSpc>
                <a:spcPct val="90000"/>
              </a:lnSpc>
            </a:pPr>
            <a:r>
              <a:rPr lang="nl-NL" altLang="nl-NL" smtClean="0"/>
              <a:t>Maak deze begrippen concreet:””bezielde retoriek:  maak het begrippen die voor jou gaan leven</a:t>
            </a:r>
          </a:p>
          <a:p>
            <a:pPr lvl="1" eaLnBrk="1" hangingPunct="1">
              <a:lnSpc>
                <a:spcPct val="90000"/>
              </a:lnSpc>
            </a:pPr>
            <a:r>
              <a:rPr lang="nl-NL" altLang="nl-NL" smtClean="0"/>
              <a:t>Wees niet te soft! Men vraagt leerkrachten, geen welzijnswerkers</a:t>
            </a:r>
          </a:p>
          <a:p>
            <a:pPr lvl="1" eaLnBrk="1" hangingPunct="1">
              <a:lnSpc>
                <a:spcPct val="90000"/>
              </a:lnSpc>
              <a:buFontTx/>
              <a:buNone/>
            </a:pPr>
            <a:endParaRPr lang="nl-NL" altLang="nl-NL" smtClean="0"/>
          </a:p>
        </p:txBody>
      </p:sp>
    </p:spTree>
    <p:extLst>
      <p:ext uri="{BB962C8B-B14F-4D97-AF65-F5344CB8AC3E}">
        <p14:creationId xmlns:p14="http://schemas.microsoft.com/office/powerpoint/2010/main" val="799331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nl-NL" altLang="nl-NL" smtClean="0"/>
              <a:t>Valkuilen</a:t>
            </a:r>
          </a:p>
        </p:txBody>
      </p:sp>
      <p:sp>
        <p:nvSpPr>
          <p:cNvPr id="8195" name="Rectangle 3"/>
          <p:cNvSpPr>
            <a:spLocks noGrp="1" noChangeArrowheads="1"/>
          </p:cNvSpPr>
          <p:nvPr>
            <p:ph type="body" idx="1"/>
          </p:nvPr>
        </p:nvSpPr>
        <p:spPr/>
        <p:txBody>
          <a:bodyPr/>
          <a:lstStyle/>
          <a:p>
            <a:pPr eaLnBrk="1" hangingPunct="1"/>
            <a:r>
              <a:rPr lang="nl-NL" altLang="nl-NL" smtClean="0"/>
              <a:t>Ervaring: “ik verkoop frikadellen speciaal”</a:t>
            </a:r>
          </a:p>
          <a:p>
            <a:pPr eaLnBrk="1" hangingPunct="1"/>
            <a:r>
              <a:rPr lang="nl-NL" altLang="nl-NL" smtClean="0"/>
              <a:t>Referenties: informeer de referent en vraag toestemming</a:t>
            </a:r>
          </a:p>
          <a:p>
            <a:pPr eaLnBrk="1" hangingPunct="1"/>
            <a:r>
              <a:rPr lang="nl-NL" altLang="nl-NL" smtClean="0"/>
              <a:t>Persoonlijke leefomstandigheden:</a:t>
            </a:r>
          </a:p>
          <a:p>
            <a:pPr lvl="1" eaLnBrk="1" hangingPunct="1"/>
            <a:r>
              <a:rPr lang="nl-NL" altLang="nl-NL" smtClean="0"/>
              <a:t>Relatie</a:t>
            </a:r>
          </a:p>
          <a:p>
            <a:pPr lvl="1" eaLnBrk="1" hangingPunct="1"/>
            <a:r>
              <a:rPr lang="nl-NL" altLang="nl-NL" smtClean="0"/>
              <a:t>Seksuele geaardheid </a:t>
            </a:r>
          </a:p>
          <a:p>
            <a:pPr lvl="1" eaLnBrk="1" hangingPunct="1">
              <a:buFontTx/>
              <a:buNone/>
            </a:pPr>
            <a:r>
              <a:rPr lang="nl-NL" altLang="nl-NL" smtClean="0"/>
              <a:t>(schrijf alleen als je dit zelf relevant vindt)</a:t>
            </a:r>
          </a:p>
        </p:txBody>
      </p:sp>
    </p:spTree>
    <p:extLst>
      <p:ext uri="{BB962C8B-B14F-4D97-AF65-F5344CB8AC3E}">
        <p14:creationId xmlns:p14="http://schemas.microsoft.com/office/powerpoint/2010/main" val="669279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nl-NL" altLang="nl-NL" smtClean="0"/>
              <a:t>Openingszin</a:t>
            </a:r>
          </a:p>
        </p:txBody>
      </p:sp>
      <p:sp>
        <p:nvSpPr>
          <p:cNvPr id="9219" name="Rectangle 3"/>
          <p:cNvSpPr>
            <a:spLocks noGrp="1" noChangeArrowheads="1"/>
          </p:cNvSpPr>
          <p:nvPr>
            <p:ph type="body" idx="1"/>
          </p:nvPr>
        </p:nvSpPr>
        <p:spPr/>
        <p:txBody>
          <a:bodyPr/>
          <a:lstStyle/>
          <a:p>
            <a:pPr eaLnBrk="1" hangingPunct="1"/>
            <a:r>
              <a:rPr lang="nl-NL" altLang="nl-NL" smtClean="0"/>
              <a:t>Vermijd cliché-openingen; wees origineel:</a:t>
            </a:r>
          </a:p>
          <a:p>
            <a:pPr lvl="1" eaLnBrk="1" hangingPunct="1"/>
            <a:r>
              <a:rPr lang="nl-NL" altLang="nl-NL" sz="2000" smtClean="0"/>
              <a:t>Afgelopen donderdag las ik in … dat u een leerkracht middenbouw nodig heeft. Bij deze laat ik u weten dat ik deze functie graag zou vervullen.</a:t>
            </a:r>
          </a:p>
          <a:p>
            <a:pPr lvl="1" eaLnBrk="1" hangingPunct="1"/>
            <a:r>
              <a:rPr lang="nl-NL" altLang="nl-NL" sz="2000" smtClean="0"/>
              <a:t>Al geruime tijd kijk ik uit naar een baan als leerkracht middenbouw. Ik was dan ook aangenaam verrast toe ik in..van 10 augustus jl. uw uitnodiging las naar een dergelijke functie te solliciteren.</a:t>
            </a:r>
          </a:p>
        </p:txBody>
      </p:sp>
    </p:spTree>
    <p:extLst>
      <p:ext uri="{BB962C8B-B14F-4D97-AF65-F5344CB8AC3E}">
        <p14:creationId xmlns:p14="http://schemas.microsoft.com/office/powerpoint/2010/main" val="541843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nl-NL" altLang="nl-NL" smtClean="0"/>
              <a:t>Afsluiting van de brief</a:t>
            </a:r>
          </a:p>
        </p:txBody>
      </p:sp>
      <p:sp>
        <p:nvSpPr>
          <p:cNvPr id="10243" name="Rectangle 3"/>
          <p:cNvSpPr>
            <a:spLocks noGrp="1" noChangeArrowheads="1"/>
          </p:cNvSpPr>
          <p:nvPr>
            <p:ph type="body" idx="1"/>
          </p:nvPr>
        </p:nvSpPr>
        <p:spPr/>
        <p:txBody>
          <a:bodyPr/>
          <a:lstStyle/>
          <a:p>
            <a:pPr eaLnBrk="1" hangingPunct="1"/>
            <a:r>
              <a:rPr lang="nl-NL" altLang="nl-NL" smtClean="0"/>
              <a:t>Maak duidelijk dat je graag voor een gesprek uitgenodigd wordt!</a:t>
            </a:r>
          </a:p>
          <a:p>
            <a:pPr lvl="1" eaLnBrk="1" hangingPunct="1"/>
            <a:r>
              <a:rPr lang="nl-NL" altLang="nl-NL" sz="2000" smtClean="0"/>
              <a:t>Ik hoop dat deze brief aanleiding voor is u is mij uit te nodigen voor een gesprek.</a:t>
            </a:r>
          </a:p>
          <a:p>
            <a:pPr lvl="1" eaLnBrk="1" hangingPunct="1"/>
            <a:r>
              <a:rPr lang="nl-NL" altLang="nl-NL" sz="2000" smtClean="0"/>
              <a:t>Uiteraard ben ik bereid om mijn achtergronden en motivatie voor deze baan in een gesprek toe te lichten</a:t>
            </a:r>
          </a:p>
          <a:p>
            <a:pPr lvl="1" eaLnBrk="1" hangingPunct="1"/>
            <a:r>
              <a:rPr lang="nl-NL" altLang="nl-NL" sz="2000" smtClean="0"/>
              <a:t>Mocht deze brief u nieuwsgierig gemaakt hebben, dan ben ik graag bereid mijn motivatie in een gesprek toe te lichten.</a:t>
            </a:r>
          </a:p>
        </p:txBody>
      </p:sp>
    </p:spTree>
    <p:extLst>
      <p:ext uri="{BB962C8B-B14F-4D97-AF65-F5344CB8AC3E}">
        <p14:creationId xmlns:p14="http://schemas.microsoft.com/office/powerpoint/2010/main" val="1204927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nl-NL" altLang="nl-NL" smtClean="0"/>
              <a:t>Verzorging</a:t>
            </a:r>
          </a:p>
        </p:txBody>
      </p:sp>
      <p:sp>
        <p:nvSpPr>
          <p:cNvPr id="11267" name="Rectangle 3"/>
          <p:cNvSpPr>
            <a:spLocks noGrp="1" noChangeArrowheads="1"/>
          </p:cNvSpPr>
          <p:nvPr>
            <p:ph type="body" idx="1"/>
          </p:nvPr>
        </p:nvSpPr>
        <p:spPr/>
        <p:txBody>
          <a:bodyPr/>
          <a:lstStyle/>
          <a:p>
            <a:pPr eaLnBrk="1" hangingPunct="1"/>
            <a:r>
              <a:rPr lang="nl-NL" altLang="nl-NL" smtClean="0"/>
              <a:t>Lay-out</a:t>
            </a:r>
          </a:p>
          <a:p>
            <a:pPr eaLnBrk="1" hangingPunct="1"/>
            <a:r>
              <a:rPr lang="nl-NL" altLang="nl-NL" smtClean="0"/>
              <a:t>Envelop</a:t>
            </a:r>
          </a:p>
          <a:p>
            <a:pPr eaLnBrk="1" hangingPunct="1"/>
            <a:r>
              <a:rPr lang="nl-NL" altLang="nl-NL" smtClean="0"/>
              <a:t>Adres: straat of postbus</a:t>
            </a:r>
          </a:p>
          <a:p>
            <a:pPr eaLnBrk="1" hangingPunct="1"/>
            <a:r>
              <a:rPr lang="nl-NL" altLang="nl-NL" smtClean="0"/>
              <a:t>Adressering:</a:t>
            </a:r>
          </a:p>
          <a:p>
            <a:pPr lvl="1" eaLnBrk="1" hangingPunct="1"/>
            <a:r>
              <a:rPr lang="nl-NL" altLang="nl-NL" smtClean="0"/>
              <a:t>Aan het bestuur van …</a:t>
            </a:r>
          </a:p>
          <a:p>
            <a:pPr lvl="1" eaLnBrk="1" hangingPunct="1"/>
            <a:r>
              <a:rPr lang="nl-NL" altLang="nl-NL" smtClean="0"/>
              <a:t>Geachte mevrouw..</a:t>
            </a:r>
          </a:p>
          <a:p>
            <a:pPr eaLnBrk="1" hangingPunct="1"/>
            <a:r>
              <a:rPr lang="nl-NL" altLang="nl-NL" smtClean="0"/>
              <a:t>Spelling</a:t>
            </a:r>
          </a:p>
        </p:txBody>
      </p:sp>
    </p:spTree>
    <p:extLst>
      <p:ext uri="{BB962C8B-B14F-4D97-AF65-F5344CB8AC3E}">
        <p14:creationId xmlns:p14="http://schemas.microsoft.com/office/powerpoint/2010/main" val="13242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nl-NL" altLang="nl-NL" smtClean="0"/>
              <a:t>Formele opmerkingen</a:t>
            </a:r>
          </a:p>
        </p:txBody>
      </p:sp>
      <p:sp>
        <p:nvSpPr>
          <p:cNvPr id="12291" name="Rectangle 3"/>
          <p:cNvSpPr>
            <a:spLocks noGrp="1" noChangeArrowheads="1"/>
          </p:cNvSpPr>
          <p:nvPr>
            <p:ph type="body" idx="1"/>
          </p:nvPr>
        </p:nvSpPr>
        <p:spPr/>
        <p:txBody>
          <a:bodyPr/>
          <a:lstStyle/>
          <a:p>
            <a:pPr eaLnBrk="1" hangingPunct="1"/>
            <a:r>
              <a:rPr lang="nl-NL" altLang="nl-NL" smtClean="0"/>
              <a:t>Ongelinieerd papier</a:t>
            </a:r>
          </a:p>
          <a:p>
            <a:pPr eaLnBrk="1" hangingPunct="1"/>
            <a:r>
              <a:rPr lang="nl-NL" altLang="nl-NL" smtClean="0"/>
              <a:t>Geschreven of met tekstverwerker</a:t>
            </a:r>
          </a:p>
          <a:p>
            <a:pPr eaLnBrk="1" hangingPunct="1"/>
            <a:r>
              <a:rPr lang="nl-NL" altLang="nl-NL" smtClean="0"/>
              <a:t>Geen komma’s achter naam adres plaats en telefoonnummer</a:t>
            </a:r>
          </a:p>
          <a:p>
            <a:pPr eaLnBrk="1" hangingPunct="1"/>
            <a:r>
              <a:rPr lang="nl-NL" altLang="nl-NL" smtClean="0"/>
              <a:t>Tussen plaatsnaam en datum een komma</a:t>
            </a:r>
          </a:p>
          <a:p>
            <a:pPr eaLnBrk="1" hangingPunct="1"/>
            <a:r>
              <a:rPr lang="nl-NL" altLang="nl-NL" smtClean="0"/>
              <a:t>Brief ondertekenen</a:t>
            </a:r>
          </a:p>
          <a:p>
            <a:pPr eaLnBrk="1" hangingPunct="1"/>
            <a:r>
              <a:rPr lang="nl-NL" altLang="nl-NL" smtClean="0"/>
              <a:t>Geen kopieën van diploma’s meesturen</a:t>
            </a:r>
          </a:p>
        </p:txBody>
      </p:sp>
    </p:spTree>
    <p:extLst>
      <p:ext uri="{BB962C8B-B14F-4D97-AF65-F5344CB8AC3E}">
        <p14:creationId xmlns:p14="http://schemas.microsoft.com/office/powerpoint/2010/main" val="1040168236"/>
      </p:ext>
    </p:extLst>
  </p:cSld>
  <p:clrMapOvr>
    <a:masterClrMapping/>
  </p:clrMapOvr>
</p:sld>
</file>

<file path=ppt/theme/theme1.xml><?xml version="1.0" encoding="utf-8"?>
<a:theme xmlns:a="http://schemas.openxmlformats.org/drawingml/2006/main" name="Aangepast ontwerp">
  <a:themeElements>
    <a:clrScheme name="Aangepast 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angepast ontwerp">
      <a:majorFont>
        <a:latin typeface="Trebuchet MS"/>
        <a:ea typeface=""/>
        <a:cs typeface=""/>
      </a:majorFont>
      <a:minorFont>
        <a:latin typeface="Trebuchet MS"/>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Aangepast 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ngepast 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ngepast 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ngepast 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ngepast 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ngepast 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ngepast 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ngepast 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ngepast 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ngepast 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ngepast 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ngepast 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selinge powerpoint 16-2601.pptx" id="{2F60C425-879F-40CE-B720-6841914BF064}" vid="{18EE3372-797D-4E7C-B521-EAEE66E87823}"/>
    </a:ext>
  </a:extLst>
</a:theme>
</file>

<file path=docProps/app.xml><?xml version="1.0" encoding="utf-8"?>
<Properties xmlns="http://schemas.openxmlformats.org/officeDocument/2006/extended-properties" xmlns:vt="http://schemas.openxmlformats.org/officeDocument/2006/docPropsVTypes">
  <Template>Iselinge Hogeschool</Template>
  <TotalTime>0</TotalTime>
  <Words>404</Words>
  <Application>Microsoft Office PowerPoint</Application>
  <PresentationFormat>Diavoorstelling (4:3)</PresentationFormat>
  <Paragraphs>57</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Trebuchet MS</vt:lpstr>
      <vt:lpstr>Aangepast ontwerp</vt:lpstr>
      <vt:lpstr>De sollicitatiebrief</vt:lpstr>
      <vt:lpstr>Inhoud van de brief</vt:lpstr>
      <vt:lpstr>Inhoud van de brief –2-</vt:lpstr>
      <vt:lpstr>Clichés</vt:lpstr>
      <vt:lpstr>Valkuilen</vt:lpstr>
      <vt:lpstr>Openingszin</vt:lpstr>
      <vt:lpstr>Afsluiting van de brief</vt:lpstr>
      <vt:lpstr>Verzorging</vt:lpstr>
      <vt:lpstr>Formele opmerkingen</vt:lpstr>
      <vt:lpstr>Subtiel evenwicht</vt:lpstr>
    </vt:vector>
  </TitlesOfParts>
  <Company>IJsselgroep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sollicitatiebrief</dc:title>
  <dc:creator>Kevin Kettering</dc:creator>
  <cp:lastModifiedBy>Kevin Kettering</cp:lastModifiedBy>
  <cp:revision>1</cp:revision>
  <dcterms:created xsi:type="dcterms:W3CDTF">2019-03-18T07:59:15Z</dcterms:created>
  <dcterms:modified xsi:type="dcterms:W3CDTF">2019-03-18T08:00:12Z</dcterms:modified>
</cp:coreProperties>
</file>